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eautifully Delicious Sans" panose="020B0604020202020204" charset="0"/>
      <p:regular r:id="rId14"/>
    </p:embeddedFont>
    <p:embeddedFont>
      <p:font typeface="Beautifully Delicious Sans Bold" panose="020B0604020202020204" charset="0"/>
      <p:regular r:id="rId15"/>
      <p:bold r:id="rId16"/>
    </p:embeddedFont>
    <p:embeddedFont>
      <p:font typeface="Beautifully Delicious Sans Heavy" panose="020B0604020202020204"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1311" autoAdjust="0"/>
  </p:normalViewPr>
  <p:slideViewPr>
    <p:cSldViewPr>
      <p:cViewPr varScale="1">
        <p:scale>
          <a:sx n="48" d="100"/>
          <a:sy n="48" d="100"/>
        </p:scale>
        <p:origin x="1090" y="7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9397E-53B5-7646-982E-40B6FE3F8F81}" type="datetimeFigureOut">
              <a:rPr lang="en-US" smtClean="0"/>
              <a:t>12/28/2025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9FC59-5289-964D-8000-BCDCCA57DDB9}" type="slidenum">
              <a:rPr lang="en-US" smtClean="0"/>
              <a:t>‹#›</a:t>
            </a:fld>
            <a:endParaRPr lang="en-US"/>
          </a:p>
        </p:txBody>
      </p:sp>
    </p:spTree>
    <p:extLst>
      <p:ext uri="{BB962C8B-B14F-4D97-AF65-F5344CB8AC3E}">
        <p14:creationId xmlns:p14="http://schemas.microsoft.com/office/powerpoint/2010/main" val="2477285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9FC59-5289-964D-8000-BCDCCA57DDB9}" type="slidenum">
              <a:rPr lang="en-US" smtClean="0"/>
              <a:t>1</a:t>
            </a:fld>
            <a:endParaRPr lang="en-US"/>
          </a:p>
        </p:txBody>
      </p:sp>
    </p:spTree>
    <p:extLst>
      <p:ext uri="{BB962C8B-B14F-4D97-AF65-F5344CB8AC3E}">
        <p14:creationId xmlns:p14="http://schemas.microsoft.com/office/powerpoint/2010/main" val="223916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9FC59-5289-964D-8000-BCDCCA57DDB9}" type="slidenum">
              <a:rPr lang="en-US" smtClean="0"/>
              <a:t>2</a:t>
            </a:fld>
            <a:endParaRPr lang="en-US"/>
          </a:p>
        </p:txBody>
      </p:sp>
    </p:spTree>
    <p:extLst>
      <p:ext uri="{BB962C8B-B14F-4D97-AF65-F5344CB8AC3E}">
        <p14:creationId xmlns:p14="http://schemas.microsoft.com/office/powerpoint/2010/main" val="186213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9FC59-5289-964D-8000-BCDCCA57DDB9}" type="slidenum">
              <a:rPr lang="en-US" smtClean="0"/>
              <a:t>3</a:t>
            </a:fld>
            <a:endParaRPr lang="en-US"/>
          </a:p>
        </p:txBody>
      </p:sp>
    </p:spTree>
    <p:extLst>
      <p:ext uri="{BB962C8B-B14F-4D97-AF65-F5344CB8AC3E}">
        <p14:creationId xmlns:p14="http://schemas.microsoft.com/office/powerpoint/2010/main" val="3075819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9FC59-5289-964D-8000-BCDCCA57DDB9}" type="slidenum">
              <a:rPr lang="en-US" smtClean="0"/>
              <a:t>4</a:t>
            </a:fld>
            <a:endParaRPr lang="en-US"/>
          </a:p>
        </p:txBody>
      </p:sp>
    </p:spTree>
    <p:extLst>
      <p:ext uri="{BB962C8B-B14F-4D97-AF65-F5344CB8AC3E}">
        <p14:creationId xmlns:p14="http://schemas.microsoft.com/office/powerpoint/2010/main" val="32088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9FC59-5289-964D-8000-BCDCCA57DDB9}" type="slidenum">
              <a:rPr lang="en-US" smtClean="0"/>
              <a:t>9</a:t>
            </a:fld>
            <a:endParaRPr lang="en-US"/>
          </a:p>
        </p:txBody>
      </p:sp>
    </p:spTree>
    <p:extLst>
      <p:ext uri="{BB962C8B-B14F-4D97-AF65-F5344CB8AC3E}">
        <p14:creationId xmlns:p14="http://schemas.microsoft.com/office/powerpoint/2010/main" val="421032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CB69"/>
        </a:solidFill>
        <a:effectLst/>
      </p:bgPr>
    </p:bg>
    <p:spTree>
      <p:nvGrpSpPr>
        <p:cNvPr id="1" name=""/>
        <p:cNvGrpSpPr/>
        <p:nvPr/>
      </p:nvGrpSpPr>
      <p:grpSpPr>
        <a:xfrm>
          <a:off x="0" y="0"/>
          <a:ext cx="0" cy="0"/>
          <a:chOff x="0" y="0"/>
          <a:chExt cx="0" cy="0"/>
        </a:xfrm>
      </p:grpSpPr>
      <p:sp>
        <p:nvSpPr>
          <p:cNvPr id="2" name="Freeform 2"/>
          <p:cNvSpPr/>
          <p:nvPr/>
        </p:nvSpPr>
        <p:spPr>
          <a:xfrm>
            <a:off x="1028700" y="1029816"/>
            <a:ext cx="1260975" cy="439274"/>
          </a:xfrm>
          <a:custGeom>
            <a:avLst/>
            <a:gdLst/>
            <a:ahLst/>
            <a:cxnLst/>
            <a:rect l="l" t="t" r="r" b="b"/>
            <a:pathLst>
              <a:path w="1260975" h="439274">
                <a:moveTo>
                  <a:pt x="0" y="0"/>
                </a:moveTo>
                <a:lnTo>
                  <a:pt x="1260975" y="0"/>
                </a:lnTo>
                <a:lnTo>
                  <a:pt x="1260975" y="439274"/>
                </a:lnTo>
                <a:lnTo>
                  <a:pt x="0" y="439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051410" y="2850998"/>
            <a:ext cx="7207890" cy="4586839"/>
          </a:xfrm>
          <a:custGeom>
            <a:avLst/>
            <a:gdLst/>
            <a:ahLst/>
            <a:cxnLst/>
            <a:rect l="l" t="t" r="r" b="b"/>
            <a:pathLst>
              <a:path w="7207890" h="4586839">
                <a:moveTo>
                  <a:pt x="0" y="0"/>
                </a:moveTo>
                <a:lnTo>
                  <a:pt x="7207890" y="0"/>
                </a:lnTo>
                <a:lnTo>
                  <a:pt x="7207890" y="4586840"/>
                </a:lnTo>
                <a:lnTo>
                  <a:pt x="0" y="4586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1028700" y="2536040"/>
            <a:ext cx="9235648" cy="6117595"/>
          </a:xfrm>
          <a:prstGeom prst="rect">
            <a:avLst/>
          </a:prstGeom>
        </p:spPr>
        <p:txBody>
          <a:bodyPr lIns="0" tIns="0" rIns="0" bIns="0" rtlCol="0" anchor="t">
            <a:spAutoFit/>
          </a:bodyPr>
          <a:lstStyle/>
          <a:p>
            <a:pPr algn="l">
              <a:lnSpc>
                <a:spcPts val="6850"/>
              </a:lnSpc>
            </a:pPr>
            <a:r>
              <a:rPr lang="en-US" sz="6850" b="1">
                <a:solidFill>
                  <a:srgbClr val="060606"/>
                </a:solidFill>
                <a:latin typeface="Beautifully Delicious Sans Heavy"/>
                <a:ea typeface="Beautifully Delicious Sans Heavy"/>
                <a:cs typeface="Beautifully Delicious Sans Heavy"/>
                <a:sym typeface="Beautifully Delicious Sans Heavy"/>
              </a:rPr>
              <a:t>LIVE DATA, SMARTER DECISIONS: PORTFOLIO STOCK PERFORMANCE ANALYTICS</a:t>
            </a:r>
          </a:p>
        </p:txBody>
      </p:sp>
      <p:sp>
        <p:nvSpPr>
          <p:cNvPr id="5" name="TextBox 5"/>
          <p:cNvSpPr txBox="1"/>
          <p:nvPr/>
        </p:nvSpPr>
        <p:spPr>
          <a:xfrm>
            <a:off x="12852498" y="924279"/>
            <a:ext cx="4406802" cy="495300"/>
          </a:xfrm>
          <a:prstGeom prst="rect">
            <a:avLst/>
          </a:prstGeom>
        </p:spPr>
        <p:txBody>
          <a:bodyPr lIns="0" tIns="0" rIns="0" bIns="0" rtlCol="0" anchor="t">
            <a:spAutoFit/>
          </a:bodyPr>
          <a:lstStyle/>
          <a:p>
            <a:pPr algn="r">
              <a:lnSpc>
                <a:spcPts val="2579"/>
              </a:lnSpc>
            </a:pPr>
            <a:r>
              <a:rPr lang="en-US" sz="2149" b="1">
                <a:solidFill>
                  <a:srgbClr val="060606"/>
                </a:solidFill>
                <a:latin typeface="Beautifully Delicious Sans Bold"/>
                <a:ea typeface="Beautifully Delicious Sans Bold"/>
                <a:cs typeface="Beautifully Delicious Sans Bold"/>
                <a:sym typeface="Beautifully Delicious Sans Bold"/>
              </a:rPr>
              <a:t>Hamid Heritage</a:t>
            </a:r>
          </a:p>
          <a:p>
            <a:pPr algn="r">
              <a:lnSpc>
                <a:spcPts val="1380"/>
              </a:lnSpc>
            </a:pPr>
            <a:r>
              <a:rPr lang="en-US" sz="1150" b="1">
                <a:solidFill>
                  <a:srgbClr val="060606"/>
                </a:solidFill>
                <a:latin typeface="Beautifully Delicious Sans Bold"/>
                <a:ea typeface="Beautifully Delicious Sans Bold"/>
                <a:cs typeface="Beautifully Delicious Sans Bold"/>
                <a:sym typeface="Beautifully Delicious Sans Bold"/>
              </a:rPr>
              <a:t>Building on Trust, Shaping the Future</a:t>
            </a:r>
          </a:p>
        </p:txBody>
      </p:sp>
      <p:sp>
        <p:nvSpPr>
          <p:cNvPr id="6" name="TextBox 6"/>
          <p:cNvSpPr txBox="1"/>
          <p:nvPr/>
        </p:nvSpPr>
        <p:spPr>
          <a:xfrm>
            <a:off x="12852498" y="1459565"/>
            <a:ext cx="4406802" cy="180975"/>
          </a:xfrm>
          <a:prstGeom prst="rect">
            <a:avLst/>
          </a:prstGeom>
        </p:spPr>
        <p:txBody>
          <a:bodyPr lIns="0" tIns="0" rIns="0" bIns="0" rtlCol="0" anchor="t">
            <a:spAutoFit/>
          </a:bodyPr>
          <a:lstStyle/>
          <a:p>
            <a:pPr algn="r">
              <a:lnSpc>
                <a:spcPts val="1379"/>
              </a:lnSpc>
            </a:pPr>
            <a:r>
              <a:rPr lang="en-US" sz="1149" b="1">
                <a:solidFill>
                  <a:srgbClr val="060606"/>
                </a:solidFill>
                <a:latin typeface="Beautifully Delicious Sans Bold"/>
                <a:ea typeface="Beautifully Delicious Sans Bold"/>
                <a:cs typeface="Beautifully Delicious Sans Bold"/>
                <a:sym typeface="Beautifully Delicious Sans Bold"/>
              </a:rPr>
              <a:t>123 Anywhere St., Any City</a:t>
            </a:r>
          </a:p>
        </p:txBody>
      </p:sp>
      <p:sp>
        <p:nvSpPr>
          <p:cNvPr id="7" name="TextBox 7"/>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dirty="0">
                <a:solidFill>
                  <a:srgbClr val="060606"/>
                </a:solidFill>
                <a:latin typeface="Beautifully Delicious Sans"/>
                <a:ea typeface="Beautifully Delicious Sans"/>
                <a:cs typeface="Beautifully Delicious Sans"/>
                <a:sym typeface="Beautifully Delicious Sans"/>
              </a:rPr>
              <a:t>BA student project</a:t>
            </a:r>
          </a:p>
        </p:txBody>
      </p:sp>
      <p:sp>
        <p:nvSpPr>
          <p:cNvPr id="8" name="TextBox 8"/>
          <p:cNvSpPr txBox="1"/>
          <p:nvPr/>
        </p:nvSpPr>
        <p:spPr>
          <a:xfrm>
            <a:off x="1028700" y="8972550"/>
            <a:ext cx="6385362" cy="561975"/>
          </a:xfrm>
          <a:prstGeom prst="rect">
            <a:avLst/>
          </a:prstGeom>
        </p:spPr>
        <p:txBody>
          <a:bodyPr lIns="0" tIns="0" rIns="0" bIns="0" rtlCol="0" anchor="t">
            <a:spAutoFit/>
          </a:bodyPr>
          <a:lstStyle/>
          <a:p>
            <a:pPr algn="just">
              <a:lnSpc>
                <a:spcPts val="2220"/>
              </a:lnSpc>
            </a:pPr>
            <a:r>
              <a:rPr lang="en-US" sz="1850" dirty="0">
                <a:solidFill>
                  <a:srgbClr val="060606"/>
                </a:solidFill>
                <a:latin typeface="Beautifully Delicious Sans"/>
                <a:ea typeface="Beautifully Delicious Sans"/>
                <a:cs typeface="Beautifully Delicious Sans"/>
                <a:sym typeface="Beautifully Delicious Sans"/>
              </a:rPr>
              <a:t>BY Karthik Kovuri</a:t>
            </a:r>
          </a:p>
          <a:p>
            <a:pPr algn="just">
              <a:lnSpc>
                <a:spcPts val="2220"/>
              </a:lnSpc>
              <a:spcBef>
                <a:spcPct val="0"/>
              </a:spcBef>
            </a:pPr>
            <a:endParaRPr lang="en-US" sz="1850" dirty="0">
              <a:solidFill>
                <a:srgbClr val="060606"/>
              </a:solidFill>
              <a:latin typeface="Beautifully Delicious Sans"/>
              <a:ea typeface="Beautifully Delicious Sans"/>
              <a:cs typeface="Beautifully Delicious Sans"/>
              <a:sym typeface="Beautifully Delicious Sans"/>
            </a:endParaRPr>
          </a:p>
        </p:txBody>
      </p:sp>
    </p:spTree>
  </p:cSld>
  <p:clrMapOvr>
    <a:masterClrMapping/>
  </p:clrMapOvr>
  <mc:AlternateContent xmlns:mc="http://schemas.openxmlformats.org/markup-compatibility/2006" xmlns:p14="http://schemas.microsoft.com/office/powerpoint/2010/main">
    <mc:Choice Requires="p14">
      <p:transition spd="slow" p14:dur="2000" advTm="26519"/>
    </mc:Choice>
    <mc:Fallback xmlns="">
      <p:transition spd="slow" advTm="26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CB6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960801"/>
            <a:ext cx="1889681" cy="1889681"/>
            <a:chOff x="0" y="0"/>
            <a:chExt cx="497694" cy="497694"/>
          </a:xfrm>
        </p:grpSpPr>
        <p:sp>
          <p:nvSpPr>
            <p:cNvPr id="3" name="Freeform 3"/>
            <p:cNvSpPr/>
            <p:nvPr/>
          </p:nvSpPr>
          <p:spPr>
            <a:xfrm>
              <a:off x="0" y="0"/>
              <a:ext cx="497694" cy="497694"/>
            </a:xfrm>
            <a:custGeom>
              <a:avLst/>
              <a:gdLst/>
              <a:ahLst/>
              <a:cxnLst/>
              <a:rect l="l" t="t" r="r" b="b"/>
              <a:pathLst>
                <a:path w="497694" h="497694">
                  <a:moveTo>
                    <a:pt x="0" y="0"/>
                  </a:moveTo>
                  <a:lnTo>
                    <a:pt x="497694" y="0"/>
                  </a:lnTo>
                  <a:lnTo>
                    <a:pt x="497694" y="497694"/>
                  </a:lnTo>
                  <a:lnTo>
                    <a:pt x="0" y="497694"/>
                  </a:lnTo>
                  <a:close/>
                </a:path>
              </a:pathLst>
            </a:custGeom>
            <a:solidFill>
              <a:srgbClr val="060606">
                <a:alpha val="9804"/>
              </a:srgbClr>
            </a:solidFill>
          </p:spPr>
          <p:txBody>
            <a:bodyPr/>
            <a:lstStyle/>
            <a:p>
              <a:endParaRPr lang="en-US"/>
            </a:p>
          </p:txBody>
        </p:sp>
        <p:sp>
          <p:nvSpPr>
            <p:cNvPr id="4" name="TextBox 4"/>
            <p:cNvSpPr txBox="1"/>
            <p:nvPr/>
          </p:nvSpPr>
          <p:spPr>
            <a:xfrm>
              <a:off x="0" y="0"/>
              <a:ext cx="497694" cy="497694"/>
            </a:xfrm>
            <a:prstGeom prst="rect">
              <a:avLst/>
            </a:prstGeom>
          </p:spPr>
          <p:txBody>
            <a:bodyPr lIns="50800" tIns="50800" rIns="50800" bIns="50800" rtlCol="0" anchor="ctr"/>
            <a:lstStyle/>
            <a:p>
              <a:pPr algn="ctr">
                <a:lnSpc>
                  <a:spcPts val="2579"/>
                </a:lnSpc>
              </a:pPr>
              <a:endParaRPr/>
            </a:p>
          </p:txBody>
        </p:sp>
      </p:grpSp>
      <p:sp>
        <p:nvSpPr>
          <p:cNvPr id="5" name="Freeform 5"/>
          <p:cNvSpPr/>
          <p:nvPr/>
        </p:nvSpPr>
        <p:spPr>
          <a:xfrm>
            <a:off x="1355825" y="7426070"/>
            <a:ext cx="1235431" cy="959144"/>
          </a:xfrm>
          <a:custGeom>
            <a:avLst/>
            <a:gdLst/>
            <a:ahLst/>
            <a:cxnLst/>
            <a:rect l="l" t="t" r="r" b="b"/>
            <a:pathLst>
              <a:path w="1235431" h="959144">
                <a:moveTo>
                  <a:pt x="0" y="0"/>
                </a:moveTo>
                <a:lnTo>
                  <a:pt x="1235431" y="0"/>
                </a:lnTo>
                <a:lnTo>
                  <a:pt x="1235431" y="959144"/>
                </a:lnTo>
                <a:lnTo>
                  <a:pt x="0" y="959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493371" y="1028700"/>
            <a:ext cx="13765929" cy="6749406"/>
          </a:xfrm>
          <a:custGeom>
            <a:avLst/>
            <a:gdLst/>
            <a:ahLst/>
            <a:cxnLst/>
            <a:rect l="l" t="t" r="r" b="b"/>
            <a:pathLst>
              <a:path w="13765929" h="6749406">
                <a:moveTo>
                  <a:pt x="0" y="0"/>
                </a:moveTo>
                <a:lnTo>
                  <a:pt x="13765929" y="0"/>
                </a:lnTo>
                <a:lnTo>
                  <a:pt x="13765929" y="6749406"/>
                </a:lnTo>
                <a:lnTo>
                  <a:pt x="0" y="6749406"/>
                </a:lnTo>
                <a:lnTo>
                  <a:pt x="0" y="0"/>
                </a:lnTo>
                <a:close/>
              </a:path>
            </a:pathLst>
          </a:custGeom>
          <a:blipFill>
            <a:blip r:embed="rId4"/>
            <a:stretch>
              <a:fillRect l="-2578" r="-2578"/>
            </a:stretch>
          </a:blipFill>
          <a:ln w="38100" cap="sq">
            <a:solidFill>
              <a:srgbClr val="5CE883"/>
            </a:solidFill>
            <a:prstDash val="solid"/>
            <a:miter/>
          </a:ln>
        </p:spPr>
        <p:txBody>
          <a:bodyPr/>
          <a:lstStyle/>
          <a:p>
            <a:endParaRPr lang="en-US"/>
          </a:p>
        </p:txBody>
      </p:sp>
      <p:sp>
        <p:nvSpPr>
          <p:cNvPr id="7" name="TextBox 7"/>
          <p:cNvSpPr txBox="1"/>
          <p:nvPr/>
        </p:nvSpPr>
        <p:spPr>
          <a:xfrm>
            <a:off x="1028700" y="9077325"/>
            <a:ext cx="2623581" cy="158248"/>
          </a:xfrm>
          <a:prstGeom prst="rect">
            <a:avLst/>
          </a:prstGeom>
        </p:spPr>
        <p:txBody>
          <a:bodyPr lIns="0" tIns="0" rIns="0" bIns="0" rtlCol="0" anchor="t">
            <a:spAutoFit/>
          </a:bodyPr>
          <a:lstStyle/>
          <a:p>
            <a:pPr algn="l">
              <a:lnSpc>
                <a:spcPts val="1379"/>
              </a:lnSpc>
            </a:pPr>
            <a:r>
              <a:rPr lang="en-US" sz="1149" dirty="0">
                <a:solidFill>
                  <a:srgbClr val="060606"/>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35422"/>
    </mc:Choice>
    <mc:Fallback xmlns="">
      <p:transition spd="slow" advTm="354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Freeform 2"/>
          <p:cNvSpPr/>
          <p:nvPr/>
        </p:nvSpPr>
        <p:spPr>
          <a:xfrm>
            <a:off x="1028700" y="1029816"/>
            <a:ext cx="1260975" cy="439274"/>
          </a:xfrm>
          <a:custGeom>
            <a:avLst/>
            <a:gdLst/>
            <a:ahLst/>
            <a:cxnLst/>
            <a:rect l="l" t="t" r="r" b="b"/>
            <a:pathLst>
              <a:path w="1260975" h="439274">
                <a:moveTo>
                  <a:pt x="0" y="0"/>
                </a:moveTo>
                <a:lnTo>
                  <a:pt x="1260975" y="0"/>
                </a:lnTo>
                <a:lnTo>
                  <a:pt x="1260975" y="439274"/>
                </a:lnTo>
                <a:lnTo>
                  <a:pt x="0" y="439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4163695"/>
            <a:ext cx="5308961" cy="2112011"/>
          </a:xfrm>
          <a:prstGeom prst="rect">
            <a:avLst/>
          </a:prstGeom>
        </p:spPr>
        <p:txBody>
          <a:bodyPr lIns="0" tIns="0" rIns="0" bIns="0" rtlCol="0" anchor="t">
            <a:spAutoFit/>
          </a:bodyPr>
          <a:lstStyle/>
          <a:p>
            <a:pPr marL="0" lvl="0" indent="0" algn="l">
              <a:lnSpc>
                <a:spcPts val="8150"/>
              </a:lnSpc>
              <a:spcBef>
                <a:spcPct val="0"/>
              </a:spcBef>
            </a:pPr>
            <a:r>
              <a:rPr lang="en-US" sz="8150" b="1" u="none" strike="noStrike">
                <a:solidFill>
                  <a:srgbClr val="FFFFFF"/>
                </a:solidFill>
                <a:latin typeface="Beautifully Delicious Sans Heavy"/>
                <a:ea typeface="Beautifully Delicious Sans Heavy"/>
                <a:cs typeface="Beautifully Delicious Sans Heavy"/>
                <a:sym typeface="Beautifully Delicious Sans Heavy"/>
              </a:rPr>
              <a:t>THANK</a:t>
            </a:r>
          </a:p>
          <a:p>
            <a:pPr marL="0" lvl="0" indent="0" algn="l">
              <a:lnSpc>
                <a:spcPts val="8150"/>
              </a:lnSpc>
              <a:spcBef>
                <a:spcPct val="0"/>
              </a:spcBef>
            </a:pPr>
            <a:r>
              <a:rPr lang="en-US" sz="8150" b="1" u="none" strike="noStrike">
                <a:solidFill>
                  <a:srgbClr val="FFFFFF"/>
                </a:solidFill>
                <a:latin typeface="Beautifully Delicious Sans Heavy"/>
                <a:ea typeface="Beautifully Delicious Sans Heavy"/>
                <a:cs typeface="Beautifully Delicious Sans Heavy"/>
                <a:sym typeface="Beautifully Delicious Sans Heavy"/>
              </a:rPr>
              <a:t>YOU</a:t>
            </a:r>
          </a:p>
        </p:txBody>
      </p:sp>
      <p:sp>
        <p:nvSpPr>
          <p:cNvPr id="4" name="TextBox 4"/>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 project</a:t>
            </a:r>
          </a:p>
        </p:txBody>
      </p:sp>
      <p:sp>
        <p:nvSpPr>
          <p:cNvPr id="5" name="Freeform 5"/>
          <p:cNvSpPr/>
          <p:nvPr/>
        </p:nvSpPr>
        <p:spPr>
          <a:xfrm>
            <a:off x="13037024" y="318343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6869978" y="2988769"/>
            <a:ext cx="389322" cy="389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CB69"/>
            </a:solidFill>
          </p:spPr>
          <p:txBody>
            <a:bodyPr/>
            <a:lstStyle/>
            <a:p>
              <a:endParaRPr lang="en-US"/>
            </a:p>
          </p:txBody>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579"/>
                </a:lnSpc>
              </a:pPr>
              <a:endParaRPr/>
            </a:p>
          </p:txBody>
        </p:sp>
      </p:grpSp>
      <p:grpSp>
        <p:nvGrpSpPr>
          <p:cNvPr id="9" name="Group 9"/>
          <p:cNvGrpSpPr/>
          <p:nvPr/>
        </p:nvGrpSpPr>
        <p:grpSpPr>
          <a:xfrm>
            <a:off x="13037024" y="2988769"/>
            <a:ext cx="389322" cy="3893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CB69"/>
            </a:solidFill>
          </p:spPr>
          <p:txBody>
            <a:bodyPr/>
            <a:lstStyle/>
            <a:p>
              <a:endParaRPr lang="en-US"/>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579"/>
                </a:lnSpc>
              </a:pPr>
              <a:endParaRPr/>
            </a:p>
          </p:txBody>
        </p:sp>
      </p:grpSp>
      <p:sp>
        <p:nvSpPr>
          <p:cNvPr id="12" name="TextBox 12"/>
          <p:cNvSpPr txBox="1"/>
          <p:nvPr/>
        </p:nvSpPr>
        <p:spPr>
          <a:xfrm>
            <a:off x="12852498" y="924279"/>
            <a:ext cx="4406802" cy="495300"/>
          </a:xfrm>
          <a:prstGeom prst="rect">
            <a:avLst/>
          </a:prstGeom>
        </p:spPr>
        <p:txBody>
          <a:bodyPr lIns="0" tIns="0" rIns="0" bIns="0" rtlCol="0" anchor="t">
            <a:spAutoFit/>
          </a:bodyPr>
          <a:lstStyle/>
          <a:p>
            <a:pPr algn="r">
              <a:lnSpc>
                <a:spcPts val="2579"/>
              </a:lnSpc>
            </a:pPr>
            <a:r>
              <a:rPr lang="en-US" sz="2149">
                <a:solidFill>
                  <a:srgbClr val="FFFFFF"/>
                </a:solidFill>
                <a:latin typeface="Beautifully Delicious Sans"/>
                <a:ea typeface="Beautifully Delicious Sans"/>
                <a:cs typeface="Beautifully Delicious Sans"/>
                <a:sym typeface="Beautifully Delicious Sans"/>
              </a:rPr>
              <a:t>Hamid Heritage</a:t>
            </a:r>
          </a:p>
          <a:p>
            <a:pPr algn="r">
              <a:lnSpc>
                <a:spcPts val="1380"/>
              </a:lnSpc>
            </a:pPr>
            <a:r>
              <a:rPr lang="en-US" sz="1150">
                <a:solidFill>
                  <a:srgbClr val="FFFFFF"/>
                </a:solidFill>
                <a:latin typeface="Beautifully Delicious Sans"/>
                <a:ea typeface="Beautifully Delicious Sans"/>
                <a:cs typeface="Beautifully Delicious Sans"/>
                <a:sym typeface="Beautifully Delicious Sans"/>
              </a:rPr>
              <a:t>Building on Trust, Shaping the Future</a:t>
            </a:r>
          </a:p>
        </p:txBody>
      </p:sp>
      <p:sp>
        <p:nvSpPr>
          <p:cNvPr id="13" name="TextBox 13"/>
          <p:cNvSpPr txBox="1"/>
          <p:nvPr/>
        </p:nvSpPr>
        <p:spPr>
          <a:xfrm>
            <a:off x="14359643" y="1469090"/>
            <a:ext cx="2872145" cy="209550"/>
          </a:xfrm>
          <a:prstGeom prst="rect">
            <a:avLst/>
          </a:prstGeom>
        </p:spPr>
        <p:txBody>
          <a:bodyPr lIns="0" tIns="0" rIns="0" bIns="0" rtlCol="0" anchor="t">
            <a:spAutoFit/>
          </a:bodyPr>
          <a:lstStyle/>
          <a:p>
            <a:pPr algn="ctr">
              <a:lnSpc>
                <a:spcPts val="1695"/>
              </a:lnSpc>
              <a:spcBef>
                <a:spcPct val="0"/>
              </a:spcBef>
            </a:pPr>
            <a:r>
              <a:rPr lang="en-US" sz="1413">
                <a:solidFill>
                  <a:srgbClr val="FFFFFF"/>
                </a:solidFill>
                <a:latin typeface="Beautifully Delicious Sans"/>
                <a:ea typeface="Beautifully Delicious Sans"/>
                <a:cs typeface="Beautifully Delicious Sans"/>
                <a:sym typeface="Beautifully Delicious Sans"/>
              </a:rPr>
              <a:t>123 Anywhere St., Any City</a:t>
            </a:r>
          </a:p>
        </p:txBody>
      </p:sp>
    </p:spTree>
  </p:cSld>
  <p:clrMapOvr>
    <a:masterClrMapping/>
  </p:clrMapOvr>
  <mc:AlternateContent xmlns:mc="http://schemas.openxmlformats.org/markup-compatibility/2006" xmlns:p14="http://schemas.microsoft.com/office/powerpoint/2010/main">
    <mc:Choice Requires="p14">
      <p:transition spd="slow" p14:dur="2000" advTm="8672"/>
    </mc:Choice>
    <mc:Fallback xmlns="">
      <p:transition spd="slow" advTm="86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524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7414062" cy="2582767"/>
          </a:xfrm>
          <a:custGeom>
            <a:avLst/>
            <a:gdLst/>
            <a:ahLst/>
            <a:cxnLst/>
            <a:rect l="l" t="t" r="r" b="b"/>
            <a:pathLst>
              <a:path w="7414062" h="2582767">
                <a:moveTo>
                  <a:pt x="0" y="0"/>
                </a:moveTo>
                <a:lnTo>
                  <a:pt x="7414062" y="0"/>
                </a:lnTo>
                <a:lnTo>
                  <a:pt x="7414062" y="2582767"/>
                </a:lnTo>
                <a:lnTo>
                  <a:pt x="0" y="258276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6036007" y="1028700"/>
            <a:ext cx="1223293" cy="1291384"/>
          </a:xfrm>
          <a:custGeom>
            <a:avLst/>
            <a:gdLst/>
            <a:ahLst/>
            <a:cxnLst/>
            <a:rect l="l" t="t" r="r" b="b"/>
            <a:pathLst>
              <a:path w="1223293" h="1291384">
                <a:moveTo>
                  <a:pt x="0" y="0"/>
                </a:moveTo>
                <a:lnTo>
                  <a:pt x="1223293" y="0"/>
                </a:lnTo>
                <a:lnTo>
                  <a:pt x="1223293" y="1291384"/>
                </a:lnTo>
                <a:lnTo>
                  <a:pt x="0" y="1291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1028700" y="5444490"/>
            <a:ext cx="12071327" cy="822960"/>
          </a:xfrm>
          <a:prstGeom prst="rect">
            <a:avLst/>
          </a:prstGeom>
        </p:spPr>
        <p:txBody>
          <a:bodyPr lIns="0" tIns="0" rIns="0" bIns="0" rtlCol="0" anchor="t">
            <a:spAutoFit/>
          </a:bodyPr>
          <a:lstStyle/>
          <a:p>
            <a:pPr algn="l">
              <a:lnSpc>
                <a:spcPts val="6149"/>
              </a:lnSpc>
            </a:pPr>
            <a:r>
              <a:rPr lang="en-US" sz="6149" b="1">
                <a:solidFill>
                  <a:srgbClr val="FFFFFF"/>
                </a:solidFill>
                <a:latin typeface="Beautifully Delicious Sans Heavy"/>
                <a:ea typeface="Beautifully Delicious Sans Heavy"/>
                <a:cs typeface="Beautifully Delicious Sans Heavy"/>
                <a:sym typeface="Beautifully Delicious Sans Heavy"/>
              </a:rPr>
              <a:t>PROBLEM STATEMENT</a:t>
            </a:r>
          </a:p>
        </p:txBody>
      </p:sp>
      <p:sp>
        <p:nvSpPr>
          <p:cNvPr id="5" name="TextBox 5"/>
          <p:cNvSpPr txBox="1"/>
          <p:nvPr/>
        </p:nvSpPr>
        <p:spPr>
          <a:xfrm>
            <a:off x="1028700" y="7315200"/>
            <a:ext cx="11194939" cy="1666875"/>
          </a:xfrm>
          <a:prstGeom prst="rect">
            <a:avLst/>
          </a:prstGeom>
        </p:spPr>
        <p:txBody>
          <a:bodyPr lIns="0" tIns="0" rIns="0" bIns="0" rtlCol="0" anchor="t">
            <a:spAutoFit/>
          </a:bodyPr>
          <a:lstStyle/>
          <a:p>
            <a:pPr algn="just">
              <a:lnSpc>
                <a:spcPts val="2220"/>
              </a:lnSpc>
            </a:pPr>
            <a:r>
              <a:rPr lang="en-US" sz="1850">
                <a:solidFill>
                  <a:srgbClr val="FFFFFF"/>
                </a:solidFill>
                <a:latin typeface="Beautifully Delicious Sans"/>
                <a:ea typeface="Beautifully Delicious Sans"/>
                <a:cs typeface="Beautifully Delicious Sans"/>
                <a:sym typeface="Beautifully Delicious Sans"/>
              </a:rPr>
              <a:t>The primary objective of this project is to analyze stock performance trends and portfolio metrics to understand market behavior and the profitability of specific investments. By visualizing daily price changes and portfolio holdings, this analysis aims to provide insights into stock volatility, performance over time, and investment growth.</a:t>
            </a:r>
          </a:p>
          <a:p>
            <a:pPr algn="just">
              <a:lnSpc>
                <a:spcPts val="2220"/>
              </a:lnSpc>
              <a:spcBef>
                <a:spcPct val="0"/>
              </a:spcBef>
            </a:pPr>
            <a:endParaRPr lang="en-US" sz="1850">
              <a:solidFill>
                <a:srgbClr val="FFFFFF"/>
              </a:solidFill>
              <a:latin typeface="Beautifully Delicious Sans"/>
              <a:ea typeface="Beautifully Delicious Sans"/>
              <a:cs typeface="Beautifully Delicious Sans"/>
              <a:sym typeface="Beautifully Delicious Sans"/>
            </a:endParaRPr>
          </a:p>
        </p:txBody>
      </p:sp>
      <p:sp>
        <p:nvSpPr>
          <p:cNvPr id="6" name="TextBox 6"/>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25164"/>
    </mc:Choice>
    <mc:Fallback xmlns="">
      <p:transition spd="slow" advTm="2516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500749"/>
            <a:ext cx="8115300" cy="2757551"/>
            <a:chOff x="0" y="0"/>
            <a:chExt cx="1257272" cy="427217"/>
          </a:xfrm>
        </p:grpSpPr>
        <p:sp>
          <p:nvSpPr>
            <p:cNvPr id="3" name="Freeform 3"/>
            <p:cNvSpPr/>
            <p:nvPr/>
          </p:nvSpPr>
          <p:spPr>
            <a:xfrm rot="-174270">
              <a:off x="-10016" y="-31579"/>
              <a:ext cx="1277305" cy="490376"/>
            </a:xfrm>
            <a:custGeom>
              <a:avLst/>
              <a:gdLst/>
              <a:ahLst/>
              <a:cxnLst/>
              <a:rect l="l" t="t" r="r" b="b"/>
              <a:pathLst>
                <a:path w="1277305" h="490376">
                  <a:moveTo>
                    <a:pt x="21647" y="0"/>
                  </a:moveTo>
                  <a:lnTo>
                    <a:pt x="1277305" y="63707"/>
                  </a:lnTo>
                  <a:lnTo>
                    <a:pt x="1255657" y="490375"/>
                  </a:lnTo>
                  <a:lnTo>
                    <a:pt x="0" y="426668"/>
                  </a:lnTo>
                  <a:close/>
                </a:path>
              </a:pathLst>
            </a:custGeom>
            <a:blipFill>
              <a:blip r:embed="rId3"/>
              <a:stretch>
                <a:fillRect l="-19795" t="-6038" r="-7511" b="-114891"/>
              </a:stretch>
            </a:blipFill>
          </p:spPr>
          <p:txBody>
            <a:bodyPr/>
            <a:lstStyle/>
            <a:p>
              <a:endParaRPr lang="en-US"/>
            </a:p>
          </p:txBody>
        </p:sp>
      </p:grpSp>
      <p:sp>
        <p:nvSpPr>
          <p:cNvPr id="4" name="Freeform 4"/>
          <p:cNvSpPr/>
          <p:nvPr/>
        </p:nvSpPr>
        <p:spPr>
          <a:xfrm>
            <a:off x="9845238" y="1028700"/>
            <a:ext cx="7414062" cy="2582767"/>
          </a:xfrm>
          <a:custGeom>
            <a:avLst/>
            <a:gdLst/>
            <a:ahLst/>
            <a:cxnLst/>
            <a:rect l="l" t="t" r="r" b="b"/>
            <a:pathLst>
              <a:path w="7414062" h="2582767">
                <a:moveTo>
                  <a:pt x="0" y="0"/>
                </a:moveTo>
                <a:lnTo>
                  <a:pt x="7414062" y="0"/>
                </a:lnTo>
                <a:lnTo>
                  <a:pt x="7414062" y="2582767"/>
                </a:lnTo>
                <a:lnTo>
                  <a:pt x="0" y="2582767"/>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809978"/>
            <a:ext cx="8115300" cy="822960"/>
          </a:xfrm>
          <a:prstGeom prst="rect">
            <a:avLst/>
          </a:prstGeom>
        </p:spPr>
        <p:txBody>
          <a:bodyPr lIns="0" tIns="0" rIns="0" bIns="0" rtlCol="0" anchor="t">
            <a:spAutoFit/>
          </a:bodyPr>
          <a:lstStyle/>
          <a:p>
            <a:pPr algn="l">
              <a:lnSpc>
                <a:spcPts val="6149"/>
              </a:lnSpc>
            </a:pPr>
            <a:r>
              <a:rPr lang="en-US" sz="6149" b="1">
                <a:solidFill>
                  <a:srgbClr val="FFFFFF"/>
                </a:solidFill>
                <a:latin typeface="Beautifully Delicious Sans Heavy"/>
                <a:ea typeface="Beautifully Delicious Sans Heavy"/>
                <a:cs typeface="Beautifully Delicious Sans Heavy"/>
                <a:sym typeface="Beautifully Delicious Sans Heavy"/>
              </a:rPr>
              <a:t>DATA SET</a:t>
            </a:r>
          </a:p>
        </p:txBody>
      </p:sp>
      <p:sp>
        <p:nvSpPr>
          <p:cNvPr id="6" name="TextBox 6"/>
          <p:cNvSpPr txBox="1"/>
          <p:nvPr/>
        </p:nvSpPr>
        <p:spPr>
          <a:xfrm>
            <a:off x="1028700" y="3452213"/>
            <a:ext cx="7447088" cy="1952625"/>
          </a:xfrm>
          <a:prstGeom prst="rect">
            <a:avLst/>
          </a:prstGeom>
        </p:spPr>
        <p:txBody>
          <a:bodyPr lIns="0" tIns="0" rIns="0" bIns="0" rtlCol="0" anchor="t">
            <a:spAutoFit/>
          </a:bodyPr>
          <a:lstStyle/>
          <a:p>
            <a:pPr algn="just">
              <a:lnSpc>
                <a:spcPts val="5118"/>
              </a:lnSpc>
            </a:pPr>
            <a:r>
              <a:rPr lang="en-US" sz="4265">
                <a:solidFill>
                  <a:srgbClr val="FFFFFF"/>
                </a:solidFill>
                <a:latin typeface="Beautifully Delicious Sans"/>
                <a:ea typeface="Beautifully Delicious Sans"/>
                <a:cs typeface="Beautifully Delicious Sans"/>
                <a:sym typeface="Beautifully Delicious Sans"/>
              </a:rPr>
              <a:t>Historical Stock Data</a:t>
            </a:r>
          </a:p>
          <a:p>
            <a:pPr algn="just">
              <a:lnSpc>
                <a:spcPts val="5118"/>
              </a:lnSpc>
            </a:pPr>
            <a:endParaRPr lang="en-US" sz="4265">
              <a:solidFill>
                <a:srgbClr val="FFFFFF"/>
              </a:solidFill>
              <a:latin typeface="Beautifully Delicious Sans"/>
              <a:ea typeface="Beautifully Delicious Sans"/>
              <a:cs typeface="Beautifully Delicious Sans"/>
              <a:sym typeface="Beautifully Delicious Sans"/>
            </a:endParaRPr>
          </a:p>
          <a:p>
            <a:pPr algn="just">
              <a:lnSpc>
                <a:spcPts val="5118"/>
              </a:lnSpc>
              <a:spcBef>
                <a:spcPct val="0"/>
              </a:spcBef>
            </a:pPr>
            <a:r>
              <a:rPr lang="en-US" sz="4265">
                <a:solidFill>
                  <a:srgbClr val="FFFFFF"/>
                </a:solidFill>
                <a:latin typeface="Beautifully Delicious Sans"/>
                <a:ea typeface="Beautifully Delicious Sans"/>
                <a:cs typeface="Beautifully Delicious Sans"/>
                <a:sym typeface="Beautifully Delicious Sans"/>
              </a:rPr>
              <a:t>Stock Portfolio Data</a:t>
            </a:r>
          </a:p>
        </p:txBody>
      </p:sp>
      <p:sp>
        <p:nvSpPr>
          <p:cNvPr id="7" name="TextBox 7"/>
          <p:cNvSpPr txBox="1"/>
          <p:nvPr/>
        </p:nvSpPr>
        <p:spPr>
          <a:xfrm>
            <a:off x="1028700" y="9077325"/>
            <a:ext cx="2623581" cy="158248"/>
          </a:xfrm>
          <a:prstGeom prst="rect">
            <a:avLst/>
          </a:prstGeom>
        </p:spPr>
        <p:txBody>
          <a:bodyPr lIns="0" tIns="0" rIns="0" bIns="0" rtlCol="0" anchor="t">
            <a:spAutoFit/>
          </a:bodyPr>
          <a:lstStyle/>
          <a:p>
            <a:pPr algn="l">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33932"/>
    </mc:Choice>
    <mc:Fallback xmlns="">
      <p:transition spd="slow" advTm="339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9CB69"/>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415024"/>
            <a:ext cx="8115300" cy="2757551"/>
            <a:chOff x="0" y="0"/>
            <a:chExt cx="1257272" cy="427217"/>
          </a:xfrm>
        </p:grpSpPr>
        <p:sp>
          <p:nvSpPr>
            <p:cNvPr id="3" name="Freeform 3"/>
            <p:cNvSpPr/>
            <p:nvPr/>
          </p:nvSpPr>
          <p:spPr>
            <a:xfrm>
              <a:off x="0" y="0"/>
              <a:ext cx="1257272" cy="427217"/>
            </a:xfrm>
            <a:custGeom>
              <a:avLst/>
              <a:gdLst/>
              <a:ahLst/>
              <a:cxnLst/>
              <a:rect l="l" t="t" r="r" b="b"/>
              <a:pathLst>
                <a:path w="1257272" h="427217">
                  <a:moveTo>
                    <a:pt x="0" y="0"/>
                  </a:moveTo>
                  <a:lnTo>
                    <a:pt x="1257272" y="0"/>
                  </a:lnTo>
                  <a:lnTo>
                    <a:pt x="1257272" y="427217"/>
                  </a:lnTo>
                  <a:lnTo>
                    <a:pt x="0" y="427217"/>
                  </a:lnTo>
                  <a:close/>
                </a:path>
              </a:pathLst>
            </a:custGeom>
            <a:blipFill>
              <a:blip r:embed="rId3"/>
              <a:stretch>
                <a:fillRect t="-32402" b="-32402"/>
              </a:stretch>
            </a:blipFill>
          </p:spPr>
          <p:txBody>
            <a:bodyPr/>
            <a:lstStyle/>
            <a:p>
              <a:endParaRPr lang="en-US"/>
            </a:p>
          </p:txBody>
        </p:sp>
      </p:grpSp>
      <p:sp>
        <p:nvSpPr>
          <p:cNvPr id="4" name="Freeform 4"/>
          <p:cNvSpPr/>
          <p:nvPr/>
        </p:nvSpPr>
        <p:spPr>
          <a:xfrm>
            <a:off x="9845238" y="1028700"/>
            <a:ext cx="7414062" cy="2582767"/>
          </a:xfrm>
          <a:custGeom>
            <a:avLst/>
            <a:gdLst/>
            <a:ahLst/>
            <a:cxnLst/>
            <a:rect l="l" t="t" r="r" b="b"/>
            <a:pathLst>
              <a:path w="7414062" h="2582767">
                <a:moveTo>
                  <a:pt x="0" y="0"/>
                </a:moveTo>
                <a:lnTo>
                  <a:pt x="7414062" y="0"/>
                </a:lnTo>
                <a:lnTo>
                  <a:pt x="7414062" y="2582767"/>
                </a:lnTo>
                <a:lnTo>
                  <a:pt x="0" y="2582767"/>
                </a:lnTo>
                <a:lnTo>
                  <a:pt x="0" y="0"/>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809978"/>
            <a:ext cx="8115300" cy="1594485"/>
          </a:xfrm>
          <a:prstGeom prst="rect">
            <a:avLst/>
          </a:prstGeom>
        </p:spPr>
        <p:txBody>
          <a:bodyPr lIns="0" tIns="0" rIns="0" bIns="0" rtlCol="0" anchor="t">
            <a:spAutoFit/>
          </a:bodyPr>
          <a:lstStyle/>
          <a:p>
            <a:pPr algn="l">
              <a:lnSpc>
                <a:spcPts val="6149"/>
              </a:lnSpc>
            </a:pPr>
            <a:r>
              <a:rPr lang="en-US" sz="6149" b="1">
                <a:solidFill>
                  <a:srgbClr val="060606"/>
                </a:solidFill>
                <a:latin typeface="Beautifully Delicious Sans Heavy"/>
                <a:ea typeface="Beautifully Delicious Sans Heavy"/>
                <a:cs typeface="Beautifully Delicious Sans Heavy"/>
                <a:sym typeface="Beautifully Delicious Sans Heavy"/>
              </a:rPr>
              <a:t>PROJECT SCOPE</a:t>
            </a:r>
          </a:p>
        </p:txBody>
      </p:sp>
      <p:sp>
        <p:nvSpPr>
          <p:cNvPr id="6" name="TextBox 6"/>
          <p:cNvSpPr txBox="1"/>
          <p:nvPr/>
        </p:nvSpPr>
        <p:spPr>
          <a:xfrm>
            <a:off x="1028700" y="3452213"/>
            <a:ext cx="7447088" cy="2105025"/>
          </a:xfrm>
          <a:prstGeom prst="rect">
            <a:avLst/>
          </a:prstGeom>
        </p:spPr>
        <p:txBody>
          <a:bodyPr lIns="0" tIns="0" rIns="0" bIns="0" rtlCol="0" anchor="t">
            <a:spAutoFit/>
          </a:bodyPr>
          <a:lstStyle/>
          <a:p>
            <a:pPr algn="just">
              <a:lnSpc>
                <a:spcPts val="3318"/>
              </a:lnSpc>
              <a:spcBef>
                <a:spcPct val="0"/>
              </a:spcBef>
            </a:pPr>
            <a:r>
              <a:rPr lang="en-US" sz="2765">
                <a:solidFill>
                  <a:srgbClr val="060606"/>
                </a:solidFill>
                <a:latin typeface="Beautifully Delicious Sans"/>
                <a:ea typeface="Beautifully Delicious Sans"/>
                <a:cs typeface="Beautifully Delicious Sans"/>
                <a:sym typeface="Beautifully Delicious Sans"/>
              </a:rPr>
              <a:t>This project focuses on analyzing stock performance and portfolio metrics through data visualization to support strategic investment decisions. </a:t>
            </a:r>
          </a:p>
        </p:txBody>
      </p:sp>
      <p:sp>
        <p:nvSpPr>
          <p:cNvPr id="7" name="TextBox 7"/>
          <p:cNvSpPr txBox="1"/>
          <p:nvPr/>
        </p:nvSpPr>
        <p:spPr>
          <a:xfrm>
            <a:off x="1028700" y="9077325"/>
            <a:ext cx="2623581" cy="158248"/>
          </a:xfrm>
          <a:prstGeom prst="rect">
            <a:avLst/>
          </a:prstGeom>
        </p:spPr>
        <p:txBody>
          <a:bodyPr lIns="0" tIns="0" rIns="0" bIns="0" rtlCol="0" anchor="t">
            <a:spAutoFit/>
          </a:bodyPr>
          <a:lstStyle/>
          <a:p>
            <a:pPr algn="l">
              <a:lnSpc>
                <a:spcPts val="1379"/>
              </a:lnSpc>
            </a:pPr>
            <a:r>
              <a:rPr lang="en-US" sz="1149" dirty="0">
                <a:solidFill>
                  <a:srgbClr val="060606"/>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28572"/>
    </mc:Choice>
    <mc:Fallback xmlns="">
      <p:transition spd="slow" advTm="285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524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2757551"/>
            <a:chOff x="0" y="0"/>
            <a:chExt cx="2514545" cy="427217"/>
          </a:xfrm>
        </p:grpSpPr>
        <p:sp>
          <p:nvSpPr>
            <p:cNvPr id="3" name="Freeform 3"/>
            <p:cNvSpPr/>
            <p:nvPr/>
          </p:nvSpPr>
          <p:spPr>
            <a:xfrm>
              <a:off x="0" y="0"/>
              <a:ext cx="2514545" cy="427217"/>
            </a:xfrm>
            <a:custGeom>
              <a:avLst/>
              <a:gdLst/>
              <a:ahLst/>
              <a:cxnLst/>
              <a:rect l="l" t="t" r="r" b="b"/>
              <a:pathLst>
                <a:path w="2514545" h="427217">
                  <a:moveTo>
                    <a:pt x="0" y="0"/>
                  </a:moveTo>
                  <a:lnTo>
                    <a:pt x="2514545" y="0"/>
                  </a:lnTo>
                  <a:lnTo>
                    <a:pt x="2514545" y="427217"/>
                  </a:lnTo>
                  <a:lnTo>
                    <a:pt x="0" y="427217"/>
                  </a:lnTo>
                  <a:close/>
                </a:path>
              </a:pathLst>
            </a:custGeom>
            <a:blipFill>
              <a:blip r:embed="rId2"/>
              <a:stretch>
                <a:fillRect l="-2324" t="-114860" r="-5556" b="-142314"/>
              </a:stretch>
            </a:blipFill>
          </p:spPr>
          <p:txBody>
            <a:bodyPr/>
            <a:lstStyle/>
            <a:p>
              <a:endParaRPr lang="en-US"/>
            </a:p>
          </p:txBody>
        </p:sp>
      </p:grpSp>
      <p:sp>
        <p:nvSpPr>
          <p:cNvPr id="4" name="Freeform 4"/>
          <p:cNvSpPr/>
          <p:nvPr/>
        </p:nvSpPr>
        <p:spPr>
          <a:xfrm>
            <a:off x="15378398" y="8120429"/>
            <a:ext cx="1880902" cy="655232"/>
          </a:xfrm>
          <a:custGeom>
            <a:avLst/>
            <a:gdLst/>
            <a:ahLst/>
            <a:cxnLst/>
            <a:rect l="l" t="t" r="r" b="b"/>
            <a:pathLst>
              <a:path w="1880902" h="655232">
                <a:moveTo>
                  <a:pt x="0" y="0"/>
                </a:moveTo>
                <a:lnTo>
                  <a:pt x="1880902" y="0"/>
                </a:lnTo>
                <a:lnTo>
                  <a:pt x="1880902" y="655232"/>
                </a:lnTo>
                <a:lnTo>
                  <a:pt x="0" y="655232"/>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6263640"/>
            <a:ext cx="13085541" cy="2171065"/>
          </a:xfrm>
          <a:prstGeom prst="rect">
            <a:avLst/>
          </a:prstGeom>
        </p:spPr>
        <p:txBody>
          <a:bodyPr lIns="0" tIns="0" rIns="0" bIns="0" rtlCol="0" anchor="t">
            <a:spAutoFit/>
          </a:bodyPr>
          <a:lstStyle/>
          <a:p>
            <a:pPr algn="l">
              <a:lnSpc>
                <a:spcPts val="5550"/>
              </a:lnSpc>
            </a:pPr>
            <a:r>
              <a:rPr lang="en-US" sz="5550" b="1">
                <a:solidFill>
                  <a:srgbClr val="39CB69"/>
                </a:solidFill>
                <a:latin typeface="Beautifully Delicious Sans Heavy"/>
                <a:ea typeface="Beautifully Delicious Sans Heavy"/>
                <a:cs typeface="Beautifully Delicious Sans Heavy"/>
                <a:sym typeface="Beautifully Delicious Sans Heavy"/>
              </a:rPr>
              <a:t>SIGNIFICANCE OF THE STUDY</a:t>
            </a:r>
          </a:p>
          <a:p>
            <a:pPr algn="l">
              <a:lnSpc>
                <a:spcPts val="5650"/>
              </a:lnSpc>
            </a:pPr>
            <a:endParaRPr lang="en-US" sz="5550" b="1">
              <a:solidFill>
                <a:srgbClr val="39CB69"/>
              </a:solidFill>
              <a:latin typeface="Beautifully Delicious Sans Heavy"/>
              <a:ea typeface="Beautifully Delicious Sans Heavy"/>
              <a:cs typeface="Beautifully Delicious Sans Heavy"/>
              <a:sym typeface="Beautifully Delicious Sans Heavy"/>
            </a:endParaRPr>
          </a:p>
        </p:txBody>
      </p:sp>
      <p:sp>
        <p:nvSpPr>
          <p:cNvPr id="6" name="TextBox 6"/>
          <p:cNvSpPr txBox="1"/>
          <p:nvPr/>
        </p:nvSpPr>
        <p:spPr>
          <a:xfrm>
            <a:off x="1028700" y="8143875"/>
            <a:ext cx="11665113" cy="1114425"/>
          </a:xfrm>
          <a:prstGeom prst="rect">
            <a:avLst/>
          </a:prstGeom>
        </p:spPr>
        <p:txBody>
          <a:bodyPr lIns="0" tIns="0" rIns="0" bIns="0" rtlCol="0" anchor="t">
            <a:spAutoFit/>
          </a:bodyPr>
          <a:lstStyle/>
          <a:p>
            <a:pPr algn="just">
              <a:lnSpc>
                <a:spcPts val="2220"/>
              </a:lnSpc>
            </a:pPr>
            <a:r>
              <a:rPr lang="en-US" sz="1850">
                <a:solidFill>
                  <a:srgbClr val="39CB69"/>
                </a:solidFill>
                <a:latin typeface="Beautifully Delicious Sans"/>
                <a:ea typeface="Beautifully Delicious Sans"/>
                <a:cs typeface="Beautifully Delicious Sans"/>
                <a:sym typeface="Beautifully Delicious Sans"/>
              </a:rPr>
              <a:t>This analysis provides investors and financial analysts with actionable insights into stock market behavior, enabling them to evaluate investment performance and make informed portfolio adjustments.</a:t>
            </a:r>
          </a:p>
          <a:p>
            <a:pPr algn="just">
              <a:lnSpc>
                <a:spcPts val="2220"/>
              </a:lnSpc>
              <a:spcBef>
                <a:spcPct val="0"/>
              </a:spcBef>
            </a:pPr>
            <a:endParaRPr lang="en-US" sz="1850">
              <a:solidFill>
                <a:srgbClr val="39CB69"/>
              </a:solidFill>
              <a:latin typeface="Beautifully Delicious Sans"/>
              <a:ea typeface="Beautifully Delicious Sans"/>
              <a:cs typeface="Beautifully Delicious Sans"/>
              <a:sym typeface="Beautifully Delicious Sans"/>
            </a:endParaRPr>
          </a:p>
        </p:txBody>
      </p:sp>
      <p:sp>
        <p:nvSpPr>
          <p:cNvPr id="7" name="TextBox 7"/>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b="1" dirty="0">
                <a:solidFill>
                  <a:srgbClr val="39CB69"/>
                </a:solidFill>
                <a:latin typeface="Beautifully Delicious Sans Heavy"/>
                <a:ea typeface="Beautifully Delicious Sans Heavy"/>
                <a:cs typeface="Beautifully Delicious Sans Heavy"/>
                <a:sym typeface="Beautifully Delicious Sans Heavy"/>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33585"/>
    </mc:Choice>
    <mc:Fallback xmlns="">
      <p:transition spd="slow" advTm="335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4155716"/>
            <a:ext cx="8115300" cy="5102584"/>
            <a:chOff x="0" y="0"/>
            <a:chExt cx="1257272" cy="790524"/>
          </a:xfrm>
        </p:grpSpPr>
        <p:sp>
          <p:nvSpPr>
            <p:cNvPr id="3" name="Freeform 3"/>
            <p:cNvSpPr/>
            <p:nvPr/>
          </p:nvSpPr>
          <p:spPr>
            <a:xfrm>
              <a:off x="0" y="0"/>
              <a:ext cx="1257272" cy="790524"/>
            </a:xfrm>
            <a:custGeom>
              <a:avLst/>
              <a:gdLst/>
              <a:ahLst/>
              <a:cxnLst/>
              <a:rect l="l" t="t" r="r" b="b"/>
              <a:pathLst>
                <a:path w="1257272" h="790524">
                  <a:moveTo>
                    <a:pt x="0" y="0"/>
                  </a:moveTo>
                  <a:lnTo>
                    <a:pt x="1257272" y="0"/>
                  </a:lnTo>
                  <a:lnTo>
                    <a:pt x="1257272" y="790524"/>
                  </a:lnTo>
                  <a:lnTo>
                    <a:pt x="0" y="790524"/>
                  </a:lnTo>
                  <a:close/>
                </a:path>
              </a:pathLst>
            </a:custGeom>
            <a:blipFill>
              <a:blip r:embed="rId2"/>
              <a:stretch>
                <a:fillRect l="-5642" r="-5642"/>
              </a:stretch>
            </a:blipFill>
          </p:spPr>
          <p:txBody>
            <a:bodyPr/>
            <a:lstStyle/>
            <a:p>
              <a:endParaRPr lang="en-US"/>
            </a:p>
          </p:txBody>
        </p:sp>
      </p:grpSp>
      <p:sp>
        <p:nvSpPr>
          <p:cNvPr id="4" name="Freeform 4"/>
          <p:cNvSpPr/>
          <p:nvPr/>
        </p:nvSpPr>
        <p:spPr>
          <a:xfrm>
            <a:off x="9845238" y="1028700"/>
            <a:ext cx="7414062" cy="2582767"/>
          </a:xfrm>
          <a:custGeom>
            <a:avLst/>
            <a:gdLst/>
            <a:ahLst/>
            <a:cxnLst/>
            <a:rect l="l" t="t" r="r" b="b"/>
            <a:pathLst>
              <a:path w="7414062" h="2582767">
                <a:moveTo>
                  <a:pt x="0" y="0"/>
                </a:moveTo>
                <a:lnTo>
                  <a:pt x="7414062" y="0"/>
                </a:lnTo>
                <a:lnTo>
                  <a:pt x="7414062" y="2582767"/>
                </a:lnTo>
                <a:lnTo>
                  <a:pt x="0" y="258276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781403"/>
            <a:ext cx="8115300" cy="1098551"/>
          </a:xfrm>
          <a:prstGeom prst="rect">
            <a:avLst/>
          </a:prstGeom>
        </p:spPr>
        <p:txBody>
          <a:bodyPr lIns="0" tIns="0" rIns="0" bIns="0" rtlCol="0" anchor="t">
            <a:spAutoFit/>
          </a:bodyPr>
          <a:lstStyle/>
          <a:p>
            <a:pPr algn="l">
              <a:lnSpc>
                <a:spcPts val="4250"/>
              </a:lnSpc>
            </a:pPr>
            <a:r>
              <a:rPr lang="en-US" sz="4250" b="1">
                <a:solidFill>
                  <a:srgbClr val="FFFFFF"/>
                </a:solidFill>
                <a:latin typeface="Beautifully Delicious Sans Heavy"/>
                <a:ea typeface="Beautifully Delicious Sans Heavy"/>
                <a:cs typeface="Beautifully Delicious Sans Heavy"/>
                <a:sym typeface="Beautifully Delicious Sans Heavy"/>
              </a:rPr>
              <a:t>DAYS WITH HIGH/LOW VOLATILITY</a:t>
            </a:r>
          </a:p>
        </p:txBody>
      </p:sp>
      <p:sp>
        <p:nvSpPr>
          <p:cNvPr id="6" name="TextBox 6"/>
          <p:cNvSpPr txBox="1"/>
          <p:nvPr/>
        </p:nvSpPr>
        <p:spPr>
          <a:xfrm>
            <a:off x="1028700" y="2903178"/>
            <a:ext cx="6652671" cy="2771775"/>
          </a:xfrm>
          <a:prstGeom prst="rect">
            <a:avLst/>
          </a:prstGeom>
        </p:spPr>
        <p:txBody>
          <a:bodyPr lIns="0" tIns="0" rIns="0" bIns="0" rtlCol="0" anchor="t">
            <a:spAutoFit/>
          </a:bodyPr>
          <a:lstStyle/>
          <a:p>
            <a:pPr algn="just">
              <a:lnSpc>
                <a:spcPts val="2220"/>
              </a:lnSpc>
            </a:pPr>
            <a:r>
              <a:rPr lang="en-US" sz="1850">
                <a:solidFill>
                  <a:srgbClr val="FFFFFF"/>
                </a:solidFill>
                <a:latin typeface="Beautifully Delicious Sans"/>
                <a:ea typeface="Beautifully Delicious Sans"/>
                <a:cs typeface="Beautifully Delicious Sans"/>
                <a:sym typeface="Beautifully Delicious Sans"/>
              </a:rPr>
              <a:t>Larger circles represent days with higher volatility. The distribution of circle sizes provides a quick glance at the frequency of high or low volatility days.</a:t>
            </a:r>
          </a:p>
          <a:p>
            <a:pPr algn="just">
              <a:lnSpc>
                <a:spcPts val="2220"/>
              </a:lnSpc>
            </a:pPr>
            <a:endParaRPr lang="en-US" sz="1850">
              <a:solidFill>
                <a:srgbClr val="FFFFFF"/>
              </a:solidFill>
              <a:latin typeface="Beautifully Delicious Sans"/>
              <a:ea typeface="Beautifully Delicious Sans"/>
              <a:cs typeface="Beautifully Delicious Sans"/>
              <a:sym typeface="Beautifully Delicious Sans"/>
            </a:endParaRPr>
          </a:p>
          <a:p>
            <a:pPr algn="just">
              <a:lnSpc>
                <a:spcPts val="2220"/>
              </a:lnSpc>
            </a:pPr>
            <a:r>
              <a:rPr lang="en-US" sz="1850">
                <a:solidFill>
                  <a:srgbClr val="FFFFFF"/>
                </a:solidFill>
                <a:latin typeface="Beautifully Delicious Sans"/>
                <a:ea typeface="Beautifully Delicious Sans"/>
                <a:cs typeface="Beautifully Delicious Sans"/>
                <a:sym typeface="Beautifully Delicious Sans"/>
              </a:rPr>
              <a:t>High-volatility days might correspond to significant movements in specific stocks, such as SolarEdge Technologies, which could help inform risk management strategies.</a:t>
            </a:r>
          </a:p>
          <a:p>
            <a:pPr algn="just">
              <a:lnSpc>
                <a:spcPts val="2220"/>
              </a:lnSpc>
              <a:spcBef>
                <a:spcPct val="0"/>
              </a:spcBef>
            </a:pPr>
            <a:endParaRPr lang="en-US" sz="1850">
              <a:solidFill>
                <a:srgbClr val="FFFFFF"/>
              </a:solidFill>
              <a:latin typeface="Beautifully Delicious Sans"/>
              <a:ea typeface="Beautifully Delicious Sans"/>
              <a:cs typeface="Beautifully Delicious Sans"/>
              <a:sym typeface="Beautifully Delicious Sans"/>
            </a:endParaRPr>
          </a:p>
        </p:txBody>
      </p:sp>
      <p:sp>
        <p:nvSpPr>
          <p:cNvPr id="7" name="TextBox 7"/>
          <p:cNvSpPr txBox="1"/>
          <p:nvPr/>
        </p:nvSpPr>
        <p:spPr>
          <a:xfrm>
            <a:off x="1028700" y="9077325"/>
            <a:ext cx="2623581" cy="158248"/>
          </a:xfrm>
          <a:prstGeom prst="rect">
            <a:avLst/>
          </a:prstGeom>
        </p:spPr>
        <p:txBody>
          <a:bodyPr lIns="0" tIns="0" rIns="0" bIns="0" rtlCol="0" anchor="t">
            <a:spAutoFit/>
          </a:bodyPr>
          <a:lstStyle/>
          <a:p>
            <a:pPr algn="l">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25795"/>
    </mc:Choice>
    <mc:Fallback xmlns="">
      <p:transition spd="slow" advTm="257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CB6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2757551"/>
            <a:chOff x="0" y="0"/>
            <a:chExt cx="2514545" cy="427217"/>
          </a:xfrm>
        </p:grpSpPr>
        <p:sp>
          <p:nvSpPr>
            <p:cNvPr id="3" name="Freeform 3"/>
            <p:cNvSpPr/>
            <p:nvPr/>
          </p:nvSpPr>
          <p:spPr>
            <a:xfrm>
              <a:off x="0" y="0"/>
              <a:ext cx="2514545" cy="427217"/>
            </a:xfrm>
            <a:custGeom>
              <a:avLst/>
              <a:gdLst/>
              <a:ahLst/>
              <a:cxnLst/>
              <a:rect l="l" t="t" r="r" b="b"/>
              <a:pathLst>
                <a:path w="2514545" h="427217">
                  <a:moveTo>
                    <a:pt x="0" y="0"/>
                  </a:moveTo>
                  <a:lnTo>
                    <a:pt x="2514545" y="0"/>
                  </a:lnTo>
                  <a:lnTo>
                    <a:pt x="2514545" y="427217"/>
                  </a:lnTo>
                  <a:lnTo>
                    <a:pt x="0" y="427217"/>
                  </a:lnTo>
                  <a:close/>
                </a:path>
              </a:pathLst>
            </a:custGeom>
            <a:blipFill>
              <a:blip r:embed="rId2"/>
              <a:stretch>
                <a:fillRect t="-235036" r="-11457" b="-102038"/>
              </a:stretch>
            </a:blipFill>
          </p:spPr>
          <p:txBody>
            <a:bodyPr/>
            <a:lstStyle/>
            <a:p>
              <a:endParaRPr lang="en-US"/>
            </a:p>
          </p:txBody>
        </p:sp>
      </p:grpSp>
      <p:sp>
        <p:nvSpPr>
          <p:cNvPr id="4" name="Freeform 4"/>
          <p:cNvSpPr/>
          <p:nvPr/>
        </p:nvSpPr>
        <p:spPr>
          <a:xfrm>
            <a:off x="15378398" y="8120429"/>
            <a:ext cx="1880902" cy="655232"/>
          </a:xfrm>
          <a:custGeom>
            <a:avLst/>
            <a:gdLst/>
            <a:ahLst/>
            <a:cxnLst/>
            <a:rect l="l" t="t" r="r" b="b"/>
            <a:pathLst>
              <a:path w="1880902" h="655232">
                <a:moveTo>
                  <a:pt x="0" y="0"/>
                </a:moveTo>
                <a:lnTo>
                  <a:pt x="1880902" y="0"/>
                </a:lnTo>
                <a:lnTo>
                  <a:pt x="1880902" y="655232"/>
                </a:lnTo>
                <a:lnTo>
                  <a:pt x="0" y="655232"/>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5996940"/>
            <a:ext cx="13085541" cy="1594485"/>
          </a:xfrm>
          <a:prstGeom prst="rect">
            <a:avLst/>
          </a:prstGeom>
        </p:spPr>
        <p:txBody>
          <a:bodyPr lIns="0" tIns="0" rIns="0" bIns="0" rtlCol="0" anchor="t">
            <a:spAutoFit/>
          </a:bodyPr>
          <a:lstStyle/>
          <a:p>
            <a:pPr algn="l">
              <a:lnSpc>
                <a:spcPts val="6149"/>
              </a:lnSpc>
            </a:pPr>
            <a:r>
              <a:rPr lang="en-US" sz="6149" b="1">
                <a:solidFill>
                  <a:srgbClr val="060606"/>
                </a:solidFill>
                <a:latin typeface="Beautifully Delicious Sans Heavy"/>
                <a:ea typeface="Beautifully Delicious Sans Heavy"/>
                <a:cs typeface="Beautifully Delicious Sans Heavy"/>
                <a:sym typeface="Beautifully Delicious Sans Heavy"/>
              </a:rPr>
              <a:t>STOCK PERFORMANCE DASHBOARD</a:t>
            </a:r>
          </a:p>
        </p:txBody>
      </p:sp>
      <p:sp>
        <p:nvSpPr>
          <p:cNvPr id="6" name="TextBox 6"/>
          <p:cNvSpPr txBox="1"/>
          <p:nvPr/>
        </p:nvSpPr>
        <p:spPr>
          <a:xfrm>
            <a:off x="1028700" y="7867650"/>
            <a:ext cx="13085541" cy="561975"/>
          </a:xfrm>
          <a:prstGeom prst="rect">
            <a:avLst/>
          </a:prstGeom>
        </p:spPr>
        <p:txBody>
          <a:bodyPr lIns="0" tIns="0" rIns="0" bIns="0" rtlCol="0" anchor="t">
            <a:spAutoFit/>
          </a:bodyPr>
          <a:lstStyle/>
          <a:p>
            <a:pPr algn="just">
              <a:lnSpc>
                <a:spcPts val="2220"/>
              </a:lnSpc>
              <a:spcBef>
                <a:spcPct val="0"/>
              </a:spcBef>
            </a:pPr>
            <a:r>
              <a:rPr lang="en-US" sz="1850">
                <a:solidFill>
                  <a:srgbClr val="060606"/>
                </a:solidFill>
                <a:latin typeface="Beautifully Delicious Sans"/>
                <a:ea typeface="Beautifully Delicious Sans"/>
                <a:cs typeface="Beautifully Delicious Sans"/>
                <a:sym typeface="Beautifully Delicious Sans"/>
              </a:rPr>
              <a:t>The purpose is to provide a summary of portfolio performance,the mertics displayed are Total portfolio value, returns, and key insights. </a:t>
            </a:r>
          </a:p>
        </p:txBody>
      </p:sp>
      <p:sp>
        <p:nvSpPr>
          <p:cNvPr id="7" name="TextBox 7"/>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dirty="0">
                <a:solidFill>
                  <a:srgbClr val="060606"/>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30354"/>
    </mc:Choice>
    <mc:Fallback xmlns="">
      <p:transition spd="slow" advTm="303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524F"/>
        </a:solidFill>
        <a:effectLst/>
      </p:bgPr>
    </p:bg>
    <p:spTree>
      <p:nvGrpSpPr>
        <p:cNvPr id="1" name=""/>
        <p:cNvGrpSpPr/>
        <p:nvPr/>
      </p:nvGrpSpPr>
      <p:grpSpPr>
        <a:xfrm>
          <a:off x="0" y="0"/>
          <a:ext cx="0" cy="0"/>
          <a:chOff x="0" y="0"/>
          <a:chExt cx="0" cy="0"/>
        </a:xfrm>
      </p:grpSpPr>
      <p:sp>
        <p:nvSpPr>
          <p:cNvPr id="2" name="Freeform 2"/>
          <p:cNvSpPr/>
          <p:nvPr/>
        </p:nvSpPr>
        <p:spPr>
          <a:xfrm>
            <a:off x="15378398" y="8120429"/>
            <a:ext cx="1880902" cy="655232"/>
          </a:xfrm>
          <a:custGeom>
            <a:avLst/>
            <a:gdLst/>
            <a:ahLst/>
            <a:cxnLst/>
            <a:rect l="l" t="t" r="r" b="b"/>
            <a:pathLst>
              <a:path w="1880902" h="655232">
                <a:moveTo>
                  <a:pt x="0" y="0"/>
                </a:moveTo>
                <a:lnTo>
                  <a:pt x="1880902" y="0"/>
                </a:lnTo>
                <a:lnTo>
                  <a:pt x="1880902" y="655232"/>
                </a:lnTo>
                <a:lnTo>
                  <a:pt x="0" y="65523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0184" y="1028700"/>
            <a:ext cx="13875045" cy="7419345"/>
          </a:xfrm>
          <a:custGeom>
            <a:avLst/>
            <a:gdLst/>
            <a:ahLst/>
            <a:cxnLst/>
            <a:rect l="l" t="t" r="r" b="b"/>
            <a:pathLst>
              <a:path w="13875045" h="7419345">
                <a:moveTo>
                  <a:pt x="0" y="0"/>
                </a:moveTo>
                <a:lnTo>
                  <a:pt x="13875045" y="0"/>
                </a:lnTo>
                <a:lnTo>
                  <a:pt x="13875045" y="7419345"/>
                </a:lnTo>
                <a:lnTo>
                  <a:pt x="0" y="7419345"/>
                </a:lnTo>
                <a:lnTo>
                  <a:pt x="0" y="0"/>
                </a:lnTo>
                <a:close/>
              </a:path>
            </a:pathLst>
          </a:custGeom>
          <a:blipFill>
            <a:blip r:embed="rId4"/>
            <a:stretch>
              <a:fillRect b="-2856"/>
            </a:stretch>
          </a:blipFill>
          <a:ln w="38100" cap="sq">
            <a:solidFill>
              <a:srgbClr val="39CB69"/>
            </a:solidFill>
            <a:prstDash val="solid"/>
            <a:miter/>
          </a:ln>
        </p:spPr>
        <p:txBody>
          <a:bodyPr/>
          <a:lstStyle/>
          <a:p>
            <a:endParaRPr lang="en-US"/>
          </a:p>
        </p:txBody>
      </p:sp>
      <p:sp>
        <p:nvSpPr>
          <p:cNvPr id="4" name="TextBox 4"/>
          <p:cNvSpPr txBox="1"/>
          <p:nvPr/>
        </p:nvSpPr>
        <p:spPr>
          <a:xfrm>
            <a:off x="14635719" y="9077325"/>
            <a:ext cx="2623581" cy="158248"/>
          </a:xfrm>
          <a:prstGeom prst="rect">
            <a:avLst/>
          </a:prstGeom>
        </p:spPr>
        <p:txBody>
          <a:bodyPr lIns="0" tIns="0" rIns="0" bIns="0" rtlCol="0" anchor="t">
            <a:spAutoFit/>
          </a:bodyPr>
          <a:lstStyle/>
          <a:p>
            <a:pPr algn="r">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students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Freeform 2"/>
          <p:cNvSpPr/>
          <p:nvPr/>
        </p:nvSpPr>
        <p:spPr>
          <a:xfrm>
            <a:off x="9845238" y="1028700"/>
            <a:ext cx="7414062" cy="2582767"/>
          </a:xfrm>
          <a:custGeom>
            <a:avLst/>
            <a:gdLst/>
            <a:ahLst/>
            <a:cxnLst/>
            <a:rect l="l" t="t" r="r" b="b"/>
            <a:pathLst>
              <a:path w="7414062" h="2582767">
                <a:moveTo>
                  <a:pt x="0" y="0"/>
                </a:moveTo>
                <a:lnTo>
                  <a:pt x="7414062" y="0"/>
                </a:lnTo>
                <a:lnTo>
                  <a:pt x="7414062" y="2582767"/>
                </a:lnTo>
                <a:lnTo>
                  <a:pt x="0" y="258276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28700" y="6960801"/>
            <a:ext cx="1889681" cy="1889681"/>
            <a:chOff x="0" y="0"/>
            <a:chExt cx="497694" cy="497694"/>
          </a:xfrm>
        </p:grpSpPr>
        <p:sp>
          <p:nvSpPr>
            <p:cNvPr id="4" name="Freeform 4"/>
            <p:cNvSpPr/>
            <p:nvPr/>
          </p:nvSpPr>
          <p:spPr>
            <a:xfrm>
              <a:off x="0" y="0"/>
              <a:ext cx="497694" cy="497694"/>
            </a:xfrm>
            <a:custGeom>
              <a:avLst/>
              <a:gdLst/>
              <a:ahLst/>
              <a:cxnLst/>
              <a:rect l="l" t="t" r="r" b="b"/>
              <a:pathLst>
                <a:path w="497694" h="497694">
                  <a:moveTo>
                    <a:pt x="0" y="0"/>
                  </a:moveTo>
                  <a:lnTo>
                    <a:pt x="497694" y="0"/>
                  </a:lnTo>
                  <a:lnTo>
                    <a:pt x="497694" y="497694"/>
                  </a:lnTo>
                  <a:lnTo>
                    <a:pt x="0" y="497694"/>
                  </a:lnTo>
                  <a:close/>
                </a:path>
              </a:pathLst>
            </a:custGeom>
            <a:solidFill>
              <a:srgbClr val="FFFFFF">
                <a:alpha val="4706"/>
              </a:srgbClr>
            </a:solidFill>
          </p:spPr>
          <p:txBody>
            <a:bodyPr/>
            <a:lstStyle/>
            <a:p>
              <a:endParaRPr lang="en-US"/>
            </a:p>
          </p:txBody>
        </p:sp>
        <p:sp>
          <p:nvSpPr>
            <p:cNvPr id="5" name="TextBox 5"/>
            <p:cNvSpPr txBox="1"/>
            <p:nvPr/>
          </p:nvSpPr>
          <p:spPr>
            <a:xfrm>
              <a:off x="0" y="0"/>
              <a:ext cx="497694" cy="497694"/>
            </a:xfrm>
            <a:prstGeom prst="rect">
              <a:avLst/>
            </a:prstGeom>
          </p:spPr>
          <p:txBody>
            <a:bodyPr lIns="50800" tIns="50800" rIns="50800" bIns="50800" rtlCol="0" anchor="ctr"/>
            <a:lstStyle/>
            <a:p>
              <a:pPr algn="ctr">
                <a:lnSpc>
                  <a:spcPts val="2579"/>
                </a:lnSpc>
              </a:pPr>
              <a:endParaRPr/>
            </a:p>
          </p:txBody>
        </p:sp>
      </p:grpSp>
      <p:sp>
        <p:nvSpPr>
          <p:cNvPr id="6" name="Freeform 6"/>
          <p:cNvSpPr/>
          <p:nvPr/>
        </p:nvSpPr>
        <p:spPr>
          <a:xfrm>
            <a:off x="1338928" y="7305645"/>
            <a:ext cx="1269224" cy="1199994"/>
          </a:xfrm>
          <a:custGeom>
            <a:avLst/>
            <a:gdLst/>
            <a:ahLst/>
            <a:cxnLst/>
            <a:rect l="l" t="t" r="r" b="b"/>
            <a:pathLst>
              <a:path w="1269224" h="1199994">
                <a:moveTo>
                  <a:pt x="0" y="0"/>
                </a:moveTo>
                <a:lnTo>
                  <a:pt x="1269225" y="0"/>
                </a:lnTo>
                <a:lnTo>
                  <a:pt x="1269225" y="1199994"/>
                </a:lnTo>
                <a:lnTo>
                  <a:pt x="0" y="1199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926691" y="826961"/>
            <a:ext cx="8918547" cy="2773048"/>
          </a:xfrm>
          <a:prstGeom prst="rect">
            <a:avLst/>
          </a:prstGeom>
        </p:spPr>
        <p:txBody>
          <a:bodyPr lIns="0" tIns="0" rIns="0" bIns="0" rtlCol="0" anchor="t">
            <a:spAutoFit/>
          </a:bodyPr>
          <a:lstStyle/>
          <a:p>
            <a:pPr algn="l">
              <a:lnSpc>
                <a:spcPts val="7210"/>
              </a:lnSpc>
            </a:pPr>
            <a:r>
              <a:rPr lang="en-US" sz="7210" b="1">
                <a:solidFill>
                  <a:srgbClr val="FFFFFF"/>
                </a:solidFill>
                <a:latin typeface="Beautifully Delicious Sans Heavy"/>
                <a:ea typeface="Beautifully Delicious Sans Heavy"/>
                <a:cs typeface="Beautifully Delicious Sans Heavy"/>
                <a:sym typeface="Beautifully Delicious Sans Heavy"/>
              </a:rPr>
              <a:t>ANALYSIS USING KNIME</a:t>
            </a:r>
          </a:p>
          <a:p>
            <a:pPr algn="l">
              <a:lnSpc>
                <a:spcPts val="7210"/>
              </a:lnSpc>
            </a:pPr>
            <a:endParaRPr lang="en-US" sz="7210" b="1">
              <a:solidFill>
                <a:srgbClr val="FFFFFF"/>
              </a:solidFill>
              <a:latin typeface="Beautifully Delicious Sans Heavy"/>
              <a:ea typeface="Beautifully Delicious Sans Heavy"/>
              <a:cs typeface="Beautifully Delicious Sans Heavy"/>
              <a:sym typeface="Beautifully Delicious Sans Heavy"/>
            </a:endParaRPr>
          </a:p>
        </p:txBody>
      </p:sp>
      <p:sp>
        <p:nvSpPr>
          <p:cNvPr id="8" name="TextBox 8"/>
          <p:cNvSpPr txBox="1"/>
          <p:nvPr/>
        </p:nvSpPr>
        <p:spPr>
          <a:xfrm>
            <a:off x="9845238" y="6762750"/>
            <a:ext cx="7414062" cy="561975"/>
          </a:xfrm>
          <a:prstGeom prst="rect">
            <a:avLst/>
          </a:prstGeom>
        </p:spPr>
        <p:txBody>
          <a:bodyPr lIns="0" tIns="0" rIns="0" bIns="0" rtlCol="0" anchor="t">
            <a:spAutoFit/>
          </a:bodyPr>
          <a:lstStyle/>
          <a:p>
            <a:pPr algn="just">
              <a:lnSpc>
                <a:spcPts val="2220"/>
              </a:lnSpc>
              <a:spcBef>
                <a:spcPct val="0"/>
              </a:spcBef>
            </a:pPr>
            <a:r>
              <a:rPr lang="en-US" sz="1850">
                <a:solidFill>
                  <a:srgbClr val="FFFFFF"/>
                </a:solidFill>
                <a:latin typeface="Beautifully Delicious Sans"/>
                <a:ea typeface="Beautifully Delicious Sans"/>
                <a:cs typeface="Beautifully Delicious Sans"/>
                <a:sym typeface="Beautifully Delicious Sans"/>
              </a:rPr>
              <a:t>A custom workflow, steps including data ingestion, aggregation, merging, and output generation.</a:t>
            </a:r>
          </a:p>
        </p:txBody>
      </p:sp>
      <p:sp>
        <p:nvSpPr>
          <p:cNvPr id="9" name="TextBox 9"/>
          <p:cNvSpPr txBox="1"/>
          <p:nvPr/>
        </p:nvSpPr>
        <p:spPr>
          <a:xfrm>
            <a:off x="1028700" y="9077325"/>
            <a:ext cx="2623581" cy="158248"/>
          </a:xfrm>
          <a:prstGeom prst="rect">
            <a:avLst/>
          </a:prstGeom>
        </p:spPr>
        <p:txBody>
          <a:bodyPr lIns="0" tIns="0" rIns="0" bIns="0" rtlCol="0" anchor="t">
            <a:spAutoFit/>
          </a:bodyPr>
          <a:lstStyle/>
          <a:p>
            <a:pPr algn="l">
              <a:lnSpc>
                <a:spcPts val="1379"/>
              </a:lnSpc>
            </a:pPr>
            <a:r>
              <a:rPr lang="en-US" sz="1149" dirty="0">
                <a:solidFill>
                  <a:srgbClr val="FFFFFF"/>
                </a:solidFill>
                <a:latin typeface="Beautifully Delicious Sans"/>
                <a:ea typeface="Beautifully Delicious Sans"/>
                <a:cs typeface="Beautifully Delicious Sans"/>
                <a:sym typeface="Beautifully Delicious Sans"/>
              </a:rPr>
              <a:t>BA student project</a:t>
            </a:r>
          </a:p>
        </p:txBody>
      </p:sp>
    </p:spTree>
  </p:cSld>
  <p:clrMapOvr>
    <a:masterClrMapping/>
  </p:clrMapOvr>
  <mc:AlternateContent xmlns:mc="http://schemas.openxmlformats.org/markup-compatibility/2006" xmlns:p14="http://schemas.microsoft.com/office/powerpoint/2010/main">
    <mc:Choice Requires="p14">
      <p:transition spd="slow" p14:dur="2000" advTm="19325"/>
    </mc:Choice>
    <mc:Fallback xmlns="">
      <p:transition spd="slow" advTm="1932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303</Words>
  <Application>Microsoft Office PowerPoint</Application>
  <PresentationFormat>Custom</PresentationFormat>
  <Paragraphs>44</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Beautifully Delicious Sans</vt:lpstr>
      <vt:lpstr>Beautifully Delicious Sans Heavy</vt:lpstr>
      <vt:lpstr>Calibri</vt:lpstr>
      <vt:lpstr>Arial</vt:lpstr>
      <vt:lpstr>Aptos</vt:lpstr>
      <vt:lpstr>Beautifully Delicious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dc:title>
  <cp:lastModifiedBy>Kovuri, Karthik</cp:lastModifiedBy>
  <cp:revision>7</cp:revision>
  <dcterms:created xsi:type="dcterms:W3CDTF">2006-08-16T00:00:00Z</dcterms:created>
  <dcterms:modified xsi:type="dcterms:W3CDTF">2025-12-29T01:25:54Z</dcterms:modified>
  <dc:identifier>DAGXg6cvUek</dc:identifier>
</cp:coreProperties>
</file>